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4"/>
  </p:notesMasterIdLst>
  <p:handoutMasterIdLst>
    <p:handoutMasterId r:id="rId25"/>
  </p:handoutMasterIdLst>
  <p:sldIdLst>
    <p:sldId id="362" r:id="rId2"/>
    <p:sldId id="390" r:id="rId3"/>
    <p:sldId id="400" r:id="rId4"/>
    <p:sldId id="391" r:id="rId5"/>
    <p:sldId id="392" r:id="rId6"/>
    <p:sldId id="393" r:id="rId7"/>
    <p:sldId id="394" r:id="rId8"/>
    <p:sldId id="395" r:id="rId9"/>
    <p:sldId id="396" r:id="rId10"/>
    <p:sldId id="374" r:id="rId11"/>
    <p:sldId id="376" r:id="rId12"/>
    <p:sldId id="377" r:id="rId13"/>
    <p:sldId id="378" r:id="rId14"/>
    <p:sldId id="379" r:id="rId15"/>
    <p:sldId id="380" r:id="rId16"/>
    <p:sldId id="381" r:id="rId17"/>
    <p:sldId id="383" r:id="rId18"/>
    <p:sldId id="384" r:id="rId19"/>
    <p:sldId id="385" r:id="rId20"/>
    <p:sldId id="386" r:id="rId21"/>
    <p:sldId id="389" r:id="rId22"/>
    <p:sldId id="401" r:id="rId23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80507AD-46F6-4449-8C7F-B9BE1BF892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96080851-00F4-4C18-8068-8D0A4676D0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  <p:sp>
        <p:nvSpPr>
          <p:cNvPr id="3072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67A8E4-B960-42D5-8F90-0A72C28DEFBE}" type="slidenum">
              <a:rPr lang="es-ES" smtClean="0">
                <a:latin typeface="Times New Roman" pitchFamily="18" charset="0"/>
              </a:rPr>
              <a:pPr/>
              <a:t>16</a:t>
            </a:fld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CFC9D-0053-4DF2-B532-03F622B59D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6D07E-EC27-4488-AD8E-0B83ED0D7A6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9C5EE-31B2-42AD-A495-F50EDC8357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02D2-4AEF-4C2A-AB4F-2DE1566234D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9A93522C-E29F-4954-A129-8DF0F79A3A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028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636963"/>
            <a:ext cx="9109075" cy="2384425"/>
          </a:xfrm>
          <a:prstGeom prst="rect">
            <a:avLst/>
          </a:prstGeo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4000" dirty="0" smtClean="0">
                <a:latin typeface="+mj-lt"/>
              </a:rPr>
              <a:t>Investigaci</a:t>
            </a:r>
            <a:r>
              <a:rPr lang="es-PE" sz="4000" dirty="0" smtClean="0">
                <a:latin typeface="+mj-lt"/>
              </a:rPr>
              <a:t>ón y desarrollo experimental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PE" sz="4000" dirty="0" smtClean="0">
                <a:latin typeface="+mj-lt"/>
              </a:rPr>
              <a:t>Innovación Tecnológica</a:t>
            </a:r>
            <a:endParaRPr lang="es-CO" sz="4000" dirty="0" smtClean="0">
              <a:latin typeface="+mj-lt"/>
            </a:endParaRPr>
          </a:p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None/>
              <a:defRPr/>
            </a:pPr>
            <a:endParaRPr lang="es-ES_tradnl" sz="4000" b="1" dirty="0" smtClean="0">
              <a:latin typeface="+mj-lt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DCFC9D-0053-4DF2-B532-03F622B59DBF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52413" y="2795588"/>
            <a:ext cx="2366962" cy="116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Problema</a:t>
            </a:r>
          </a:p>
          <a:p>
            <a:pPr algn="ctr"/>
            <a:r>
              <a:rPr lang="es-ES_tradnl">
                <a:latin typeface="Arial" charset="0"/>
                <a:cs typeface="Arial" charset="0"/>
              </a:rPr>
              <a:t>Observaciones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417888" y="2787650"/>
            <a:ext cx="2366962" cy="11668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Hipótesis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6583363" y="2786063"/>
            <a:ext cx="2366962" cy="116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Diseño </a:t>
            </a:r>
          </a:p>
          <a:p>
            <a:pPr algn="ctr"/>
            <a:r>
              <a:rPr lang="es-ES_tradnl">
                <a:latin typeface="Arial" charset="0"/>
                <a:cs typeface="Arial" charset="0"/>
              </a:rPr>
              <a:t>experimental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3449638" y="4795838"/>
            <a:ext cx="2366962" cy="116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>
                <a:latin typeface="Arial" charset="0"/>
                <a:cs typeface="Arial" charset="0"/>
              </a:rPr>
              <a:t>Conocimientos</a:t>
            </a:r>
          </a:p>
          <a:p>
            <a:pPr algn="ctr"/>
            <a:r>
              <a:rPr lang="es-ES_tradnl">
                <a:latin typeface="Arial" charset="0"/>
                <a:cs typeface="Arial" charset="0"/>
              </a:rPr>
              <a:t>existentes</a:t>
            </a:r>
            <a:endParaRPr lang="es-MX">
              <a:latin typeface="Arial" charset="0"/>
              <a:cs typeface="Arial" charset="0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2797175" y="3121025"/>
            <a:ext cx="503238" cy="590550"/>
          </a:xfrm>
          <a:prstGeom prst="rightArrow">
            <a:avLst>
              <a:gd name="adj1" fmla="val 38176"/>
              <a:gd name="adj2" fmla="val 4984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5961063" y="3111500"/>
            <a:ext cx="503237" cy="590550"/>
          </a:xfrm>
          <a:prstGeom prst="rightArrow">
            <a:avLst>
              <a:gd name="adj1" fmla="val 38176"/>
              <a:gd name="adj2" fmla="val 4984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 rot="-5365861">
            <a:off x="4368006" y="4042569"/>
            <a:ext cx="503238" cy="590550"/>
          </a:xfrm>
          <a:prstGeom prst="rightArrow">
            <a:avLst>
              <a:gd name="adj1" fmla="val 38176"/>
              <a:gd name="adj2" fmla="val 4984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14345" name="Text Box 12"/>
          <p:cNvSpPr txBox="1">
            <a:spLocks noChangeArrowheads="1"/>
          </p:cNvSpPr>
          <p:nvPr/>
        </p:nvSpPr>
        <p:spPr bwMode="auto">
          <a:xfrm>
            <a:off x="3338513" y="476250"/>
            <a:ext cx="57705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400" b="1">
                <a:latin typeface="Arial" charset="0"/>
                <a:cs typeface="Arial" charset="0"/>
              </a:rPr>
              <a:t>Diseño Experimental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 autoUpdateAnimBg="0"/>
      <p:bldP spid="34822" grpId="0" animBg="1" autoUpdateAnimBg="0"/>
      <p:bldP spid="34823" grpId="0" animBg="1" autoUpdateAnimBg="0"/>
      <p:bldP spid="34824" grpId="0" animBg="1" autoUpdateAnimBg="0"/>
      <p:bldP spid="34825" grpId="0" animBg="1"/>
      <p:bldP spid="34826" grpId="0" animBg="1"/>
      <p:bldP spid="348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53975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_tradnl" sz="3200" b="1">
                <a:latin typeface="Arial" charset="0"/>
                <a:cs typeface="Arial" charset="0"/>
              </a:rPr>
              <a:t>Consideraciones en el Diseño Experimental</a:t>
            </a:r>
            <a:endParaRPr lang="es-ES" sz="3200" b="1">
              <a:latin typeface="Arial" charset="0"/>
              <a:cs typeface="Arial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731838" y="1419225"/>
            <a:ext cx="7732712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Equipo y materiales necesarios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Precisión de mediciones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Asignación aleatoria de las muestras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Variables dependientes e independientes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Tiempo requerido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Recursos humanos disponibles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Tipo de resultados esperados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Sistema de recolección de datos</a:t>
            </a:r>
          </a:p>
          <a:p>
            <a:pPr marL="457200" indent="-457200">
              <a:lnSpc>
                <a:spcPct val="120000"/>
              </a:lnSpc>
              <a:buFontTx/>
              <a:buAutoNum type="alphaLcParenR"/>
            </a:pPr>
            <a:r>
              <a:rPr lang="es-ES_tradnl" sz="2800">
                <a:latin typeface="Arial" charset="0"/>
                <a:cs typeface="Arial" charset="0"/>
              </a:rPr>
              <a:t>Análisis de resultados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06463" y="1458913"/>
            <a:ext cx="4673600" cy="3044825"/>
            <a:chOff x="571" y="919"/>
            <a:chExt cx="2944" cy="1918"/>
          </a:xfrm>
        </p:grpSpPr>
        <p:sp>
          <p:nvSpPr>
            <p:cNvPr id="16390" name="Text Box 3"/>
            <p:cNvSpPr txBox="1">
              <a:spLocks noChangeArrowheads="1"/>
            </p:cNvSpPr>
            <p:nvPr/>
          </p:nvSpPr>
          <p:spPr bwMode="auto">
            <a:xfrm>
              <a:off x="571" y="919"/>
              <a:ext cx="294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lnSpc>
                  <a:spcPct val="120000"/>
                </a:lnSpc>
              </a:pPr>
              <a:r>
                <a:rPr lang="es-ES_tradnl" sz="2800" b="1">
                  <a:latin typeface="Arial" charset="0"/>
                  <a:cs typeface="Arial" charset="0"/>
                </a:rPr>
                <a:t>Variables independientes:</a:t>
              </a:r>
              <a:endParaRPr lang="es-MX" sz="2800" b="1">
                <a:latin typeface="Arial" charset="0"/>
                <a:cs typeface="Arial" charset="0"/>
              </a:endParaRPr>
            </a:p>
          </p:txBody>
        </p:sp>
        <p:sp>
          <p:nvSpPr>
            <p:cNvPr id="16391" name="Text Box 4"/>
            <p:cNvSpPr txBox="1">
              <a:spLocks noChangeArrowheads="1"/>
            </p:cNvSpPr>
            <p:nvPr/>
          </p:nvSpPr>
          <p:spPr bwMode="auto">
            <a:xfrm>
              <a:off x="576" y="2483"/>
              <a:ext cx="2782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lnSpc>
                  <a:spcPct val="120000"/>
                </a:lnSpc>
              </a:pPr>
              <a:r>
                <a:rPr lang="es-ES_tradnl" sz="2800" b="1">
                  <a:latin typeface="Arial" charset="0"/>
                  <a:cs typeface="Arial" charset="0"/>
                </a:rPr>
                <a:t>Variables dependientes:</a:t>
              </a:r>
              <a:endParaRPr lang="es-MX" sz="2800" b="1">
                <a:latin typeface="Arial" charset="0"/>
                <a:cs typeface="Arial" charset="0"/>
              </a:endParaRPr>
            </a:p>
          </p:txBody>
        </p:sp>
      </p:grp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827213" y="2501900"/>
            <a:ext cx="64976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>
                <a:latin typeface="Arial" charset="0"/>
                <a:cs typeface="Arial" charset="0"/>
              </a:rPr>
              <a:t>Son las que no dependen del fenómeno estudiado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819275" y="4895850"/>
            <a:ext cx="64976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>
                <a:latin typeface="Arial" charset="0"/>
                <a:cs typeface="Arial" charset="0"/>
              </a:rPr>
              <a:t>Dependen del fenómeno estudiado</a:t>
            </a:r>
          </a:p>
          <a:p>
            <a:r>
              <a:rPr lang="es-ES_tradnl" sz="2800">
                <a:latin typeface="Arial" charset="0"/>
                <a:cs typeface="Arial" charset="0"/>
              </a:rPr>
              <a:t>(son efecto, no causa)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6189663" y="476250"/>
            <a:ext cx="26654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Variables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utoUpdateAnimBg="0"/>
      <p:bldP spid="3687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9"/>
          <p:cNvSpPr>
            <a:spLocks/>
          </p:cNvSpPr>
          <p:nvPr/>
        </p:nvSpPr>
        <p:spPr bwMode="auto">
          <a:xfrm>
            <a:off x="2166938" y="2455863"/>
            <a:ext cx="5110162" cy="1919287"/>
          </a:xfrm>
          <a:custGeom>
            <a:avLst/>
            <a:gdLst>
              <a:gd name="T0" fmla="*/ 0 w 3219"/>
              <a:gd name="T1" fmla="*/ 2147483647 h 1209"/>
              <a:gd name="T2" fmla="*/ 1791830375 w 3219"/>
              <a:gd name="T3" fmla="*/ 2147483647 h 1209"/>
              <a:gd name="T4" fmla="*/ 2147483647 w 3219"/>
              <a:gd name="T5" fmla="*/ 0 h 1209"/>
              <a:gd name="T6" fmla="*/ 2147483647 w 3219"/>
              <a:gd name="T7" fmla="*/ 2147483647 h 1209"/>
              <a:gd name="T8" fmla="*/ 2147483647 w 3219"/>
              <a:gd name="T9" fmla="*/ 2147483647 h 12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19"/>
              <a:gd name="T16" fmla="*/ 0 h 1209"/>
              <a:gd name="T17" fmla="*/ 3219 w 3219"/>
              <a:gd name="T18" fmla="*/ 1209 h 12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19" h="1209">
                <a:moveTo>
                  <a:pt x="0" y="1209"/>
                </a:moveTo>
                <a:cubicBezTo>
                  <a:pt x="118" y="1173"/>
                  <a:pt x="446" y="1196"/>
                  <a:pt x="711" y="994"/>
                </a:cubicBezTo>
                <a:cubicBezTo>
                  <a:pt x="976" y="792"/>
                  <a:pt x="1295" y="0"/>
                  <a:pt x="1592" y="0"/>
                </a:cubicBezTo>
                <a:cubicBezTo>
                  <a:pt x="1889" y="0"/>
                  <a:pt x="2225" y="794"/>
                  <a:pt x="2496" y="994"/>
                </a:cubicBezTo>
                <a:cubicBezTo>
                  <a:pt x="2767" y="1194"/>
                  <a:pt x="3069" y="1155"/>
                  <a:pt x="3219" y="1197"/>
                </a:cubicBez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33" name="Line 10"/>
          <p:cNvSpPr>
            <a:spLocks noChangeShapeType="1"/>
          </p:cNvSpPr>
          <p:nvPr/>
        </p:nvSpPr>
        <p:spPr bwMode="auto">
          <a:xfrm flipH="1" flipV="1">
            <a:off x="2051050" y="1844675"/>
            <a:ext cx="6350" cy="2976563"/>
          </a:xfrm>
          <a:prstGeom prst="line">
            <a:avLst/>
          </a:prstGeom>
          <a:noFill/>
          <a:ln w="38100">
            <a:solidFill>
              <a:schemeClr val="tx2">
                <a:lumMod val="40000"/>
                <a:lumOff val="6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it-IT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4" name="Line 11"/>
          <p:cNvSpPr>
            <a:spLocks noChangeShapeType="1"/>
          </p:cNvSpPr>
          <p:nvPr/>
        </p:nvSpPr>
        <p:spPr bwMode="auto">
          <a:xfrm>
            <a:off x="2057400" y="4822825"/>
            <a:ext cx="5557838" cy="0"/>
          </a:xfrm>
          <a:prstGeom prst="line">
            <a:avLst/>
          </a:prstGeom>
          <a:noFill/>
          <a:ln w="38100">
            <a:solidFill>
              <a:schemeClr val="tx2">
                <a:lumMod val="40000"/>
                <a:lumOff val="6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it-IT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Text Box 12"/>
          <p:cNvSpPr txBox="1">
            <a:spLocks noChangeArrowheads="1"/>
          </p:cNvSpPr>
          <p:nvPr/>
        </p:nvSpPr>
        <p:spPr bwMode="auto">
          <a:xfrm>
            <a:off x="3794125" y="4949825"/>
            <a:ext cx="22415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Hora del día</a:t>
            </a:r>
          </a:p>
          <a:p>
            <a:r>
              <a:rPr lang="es-ES_tradnl" sz="2800" b="1">
                <a:latin typeface="Arial" charset="0"/>
                <a:cs typeface="Arial" charset="0"/>
              </a:rPr>
              <a:t>(t)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7414" name="Text Box 13"/>
          <p:cNvSpPr txBox="1">
            <a:spLocks noChangeArrowheads="1"/>
          </p:cNvSpPr>
          <p:nvPr/>
        </p:nvSpPr>
        <p:spPr bwMode="auto">
          <a:xfrm>
            <a:off x="1409700" y="453707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5" name="Text Box 14"/>
          <p:cNvSpPr txBox="1">
            <a:spLocks noChangeArrowheads="1"/>
          </p:cNvSpPr>
          <p:nvPr/>
        </p:nvSpPr>
        <p:spPr bwMode="auto">
          <a:xfrm>
            <a:off x="1409700" y="374491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10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1409700" y="2952750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20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7" name="Text Box 16"/>
          <p:cNvSpPr txBox="1">
            <a:spLocks noChangeArrowheads="1"/>
          </p:cNvSpPr>
          <p:nvPr/>
        </p:nvSpPr>
        <p:spPr bwMode="auto">
          <a:xfrm>
            <a:off x="1409700" y="2160588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30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8" name="Text Box 17"/>
          <p:cNvSpPr txBox="1">
            <a:spLocks noChangeArrowheads="1"/>
          </p:cNvSpPr>
          <p:nvPr/>
        </p:nvSpPr>
        <p:spPr bwMode="auto">
          <a:xfrm>
            <a:off x="1938338" y="497522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0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19" name="Text Box 18"/>
          <p:cNvSpPr txBox="1">
            <a:spLocks noChangeArrowheads="1"/>
          </p:cNvSpPr>
          <p:nvPr/>
        </p:nvSpPr>
        <p:spPr bwMode="auto">
          <a:xfrm>
            <a:off x="7340600" y="49752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24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7420" name="Text Box 19"/>
          <p:cNvSpPr txBox="1">
            <a:spLocks noChangeArrowheads="1"/>
          </p:cNvSpPr>
          <p:nvPr/>
        </p:nvSpPr>
        <p:spPr bwMode="auto">
          <a:xfrm>
            <a:off x="468313" y="1268413"/>
            <a:ext cx="23749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2800" b="1">
                <a:latin typeface="Arial" charset="0"/>
                <a:cs typeface="Arial" charset="0"/>
              </a:rPr>
              <a:t>Temperatura (T)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7421" name="Text Box 21"/>
          <p:cNvSpPr txBox="1">
            <a:spLocks noChangeArrowheads="1"/>
          </p:cNvSpPr>
          <p:nvPr/>
        </p:nvSpPr>
        <p:spPr bwMode="auto">
          <a:xfrm>
            <a:off x="619125" y="5791200"/>
            <a:ext cx="45291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t= Variable independiente</a:t>
            </a:r>
          </a:p>
          <a:p>
            <a:r>
              <a:rPr lang="es-ES_tradnl" sz="2800" b="1">
                <a:latin typeface="Arial" charset="0"/>
                <a:cs typeface="Arial" charset="0"/>
              </a:rPr>
              <a:t>T= Variable dependiente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7422" name="Text Box 7"/>
          <p:cNvSpPr txBox="1">
            <a:spLocks noChangeArrowheads="1"/>
          </p:cNvSpPr>
          <p:nvPr/>
        </p:nvSpPr>
        <p:spPr bwMode="auto">
          <a:xfrm>
            <a:off x="3524250" y="476250"/>
            <a:ext cx="53308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Variables (ejemplo)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3"/>
          <p:cNvSpPr txBox="1">
            <a:spLocks noChangeArrowheads="1"/>
          </p:cNvSpPr>
          <p:nvPr/>
        </p:nvSpPr>
        <p:spPr bwMode="auto">
          <a:xfrm>
            <a:off x="611188" y="2151063"/>
            <a:ext cx="813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Continuas: Tiempo, temperatura, presión, etc.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8435" name="Text Box 16"/>
          <p:cNvSpPr txBox="1">
            <a:spLocks noChangeArrowheads="1"/>
          </p:cNvSpPr>
          <p:nvPr/>
        </p:nvSpPr>
        <p:spPr bwMode="auto">
          <a:xfrm>
            <a:off x="631825" y="4275138"/>
            <a:ext cx="7972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Discretas: # de personas, # de veces</a:t>
            </a:r>
            <a:endParaRPr lang="es-MX" sz="2800" b="1">
              <a:latin typeface="Arial" charset="0"/>
              <a:cs typeface="Arial" charset="0"/>
            </a:endParaRPr>
          </a:p>
        </p:txBody>
      </p:sp>
      <p:pic>
        <p:nvPicPr>
          <p:cNvPr id="18436" name="Picture 18" descr="G:\imagenes\Internet_varios_2\CB0163~1.JPG"/>
          <p:cNvPicPr>
            <a:picLocks noChangeAspect="1" noChangeArrowheads="1"/>
          </p:cNvPicPr>
          <p:nvPr/>
        </p:nvPicPr>
        <p:blipFill>
          <a:blip r:embed="rId2"/>
          <a:srcRect b="27055"/>
          <a:stretch>
            <a:fillRect/>
          </a:stretch>
        </p:blipFill>
        <p:spPr bwMode="auto">
          <a:xfrm>
            <a:off x="6480175" y="4868863"/>
            <a:ext cx="266382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9" descr="G:\imagenes\Internet_varios_2\CSL007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2708275"/>
            <a:ext cx="12573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6189663" y="476250"/>
            <a:ext cx="26654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Variables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221413" y="549275"/>
            <a:ext cx="2692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Muestreo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84225" y="2151063"/>
            <a:ext cx="771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Determinado: (ejemplo cada hora)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828675" y="3397250"/>
            <a:ext cx="771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Aleatorio: 		(Probabilístico)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855663" y="4643438"/>
            <a:ext cx="771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2825" indent="-2282825"/>
            <a:r>
              <a:rPr lang="es-ES_tradnl" sz="2800" b="1">
                <a:latin typeface="Arial" charset="0"/>
                <a:cs typeface="Arial" charset="0"/>
              </a:rPr>
              <a:t>Mixto: 		</a:t>
            </a:r>
            <a:endParaRPr lang="es-MX" sz="2800" b="1">
              <a:latin typeface="Arial" charset="0"/>
              <a:cs typeface="Arial" charset="0"/>
            </a:endParaRPr>
          </a:p>
        </p:txBody>
      </p:sp>
      <p:pic>
        <p:nvPicPr>
          <p:cNvPr id="19462" name="Picture 9" descr="G:\imagenes\Internet_varios_2\iq0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3775" y="4289425"/>
            <a:ext cx="2606675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2"/>
          <p:cNvSpPr>
            <a:spLocks noChangeArrowheads="1"/>
          </p:cNvSpPr>
          <p:nvPr/>
        </p:nvSpPr>
        <p:spPr bwMode="auto">
          <a:xfrm>
            <a:off x="395288" y="2365375"/>
            <a:ext cx="3240087" cy="3440113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457325" y="476250"/>
            <a:ext cx="7686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0484" name="Text Box 13"/>
          <p:cNvSpPr txBox="1">
            <a:spLocks noChangeArrowheads="1"/>
          </p:cNvSpPr>
          <p:nvPr/>
        </p:nvSpPr>
        <p:spPr bwMode="auto">
          <a:xfrm>
            <a:off x="395288" y="1250950"/>
            <a:ext cx="85026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¿Cuántas águilas obtengo al lanzar una moneda “x” número de veces?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0485" name="Text Box 16"/>
          <p:cNvSpPr txBox="1">
            <a:spLocks noChangeArrowheads="1"/>
          </p:cNvSpPr>
          <p:nvPr/>
        </p:nvSpPr>
        <p:spPr bwMode="auto">
          <a:xfrm>
            <a:off x="350838" y="2422525"/>
            <a:ext cx="1457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Lance: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(x) veces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6" name="Text Box 17"/>
          <p:cNvSpPr txBox="1">
            <a:spLocks noChangeArrowheads="1"/>
          </p:cNvSpPr>
          <p:nvPr/>
        </p:nvSpPr>
        <p:spPr bwMode="auto">
          <a:xfrm>
            <a:off x="2051050" y="2735263"/>
            <a:ext cx="187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# de águilas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7" name="Text Box 18"/>
          <p:cNvSpPr txBox="1">
            <a:spLocks noChangeArrowheads="1"/>
          </p:cNvSpPr>
          <p:nvPr/>
        </p:nvSpPr>
        <p:spPr bwMode="auto">
          <a:xfrm>
            <a:off x="895350" y="3460750"/>
            <a:ext cx="3714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4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5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6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7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488" name="Text Box 20"/>
          <p:cNvSpPr txBox="1">
            <a:spLocks noChangeArrowheads="1"/>
          </p:cNvSpPr>
          <p:nvPr/>
        </p:nvSpPr>
        <p:spPr bwMode="auto">
          <a:xfrm>
            <a:off x="2268538" y="3414713"/>
            <a:ext cx="3206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4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  <a:endParaRPr lang="es-MX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5611" name="Rectangle 23"/>
          <p:cNvSpPr>
            <a:spLocks noChangeArrowheads="1"/>
          </p:cNvSpPr>
          <p:nvPr/>
        </p:nvSpPr>
        <p:spPr bwMode="auto">
          <a:xfrm>
            <a:off x="1692275" y="2349500"/>
            <a:ext cx="250825" cy="33829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Text Box 9"/>
          <p:cNvSpPr txBox="1">
            <a:spLocks noChangeArrowheads="1"/>
          </p:cNvSpPr>
          <p:nvPr/>
        </p:nvSpPr>
        <p:spPr bwMode="auto">
          <a:xfrm>
            <a:off x="4581525" y="2727325"/>
            <a:ext cx="194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b="1">
                <a:latin typeface="Arial" charset="0"/>
                <a:cs typeface="Arial" charset="0"/>
              </a:rPr>
              <a:t>Frecuencia</a:t>
            </a:r>
            <a:endParaRPr lang="es-MX" b="1">
              <a:latin typeface="Arial" charset="0"/>
              <a:cs typeface="Arial" charset="0"/>
            </a:endParaRPr>
          </a:p>
        </p:txBody>
      </p:sp>
      <p:sp>
        <p:nvSpPr>
          <p:cNvPr id="20491" name="Text Box 10"/>
          <p:cNvSpPr txBox="1">
            <a:spLocks noChangeArrowheads="1"/>
          </p:cNvSpPr>
          <p:nvPr/>
        </p:nvSpPr>
        <p:spPr bwMode="auto">
          <a:xfrm>
            <a:off x="7534275" y="2751138"/>
            <a:ext cx="1358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b="1">
                <a:latin typeface="Arial" charset="0"/>
                <a:cs typeface="Arial" charset="0"/>
              </a:rPr>
              <a:t>Valor</a:t>
            </a:r>
            <a:endParaRPr lang="es-MX" b="1">
              <a:latin typeface="Arial" charset="0"/>
              <a:cs typeface="Arial" charset="0"/>
            </a:endParaRPr>
          </a:p>
        </p:txBody>
      </p:sp>
      <p:sp>
        <p:nvSpPr>
          <p:cNvPr id="20492" name="Text Box 11"/>
          <p:cNvSpPr txBox="1">
            <a:spLocks noChangeArrowheads="1"/>
          </p:cNvSpPr>
          <p:nvPr/>
        </p:nvSpPr>
        <p:spPr bwMode="auto">
          <a:xfrm>
            <a:off x="3843338" y="32004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1 	vez se obtuvo 		1 águila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0493" name="Text Box 12"/>
          <p:cNvSpPr txBox="1">
            <a:spLocks noChangeArrowheads="1"/>
          </p:cNvSpPr>
          <p:nvPr/>
        </p:nvSpPr>
        <p:spPr bwMode="auto">
          <a:xfrm>
            <a:off x="3843338" y="38100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2 	veces se obtuvieron	2 águilas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0494" name="Text Box 13"/>
          <p:cNvSpPr txBox="1">
            <a:spLocks noChangeArrowheads="1"/>
          </p:cNvSpPr>
          <p:nvPr/>
        </p:nvSpPr>
        <p:spPr bwMode="auto">
          <a:xfrm>
            <a:off x="3843338" y="44196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3 	veces se obtuvieron	3 águilas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0495" name="Text Box 14"/>
          <p:cNvSpPr txBox="1">
            <a:spLocks noChangeArrowheads="1"/>
          </p:cNvSpPr>
          <p:nvPr/>
        </p:nvSpPr>
        <p:spPr bwMode="auto">
          <a:xfrm>
            <a:off x="3843338" y="5029200"/>
            <a:ext cx="5192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000">
                <a:latin typeface="Arial" charset="0"/>
                <a:cs typeface="Arial" charset="0"/>
              </a:rPr>
              <a:t>1 	vez se obtuvo		4 águilas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493838" y="549275"/>
            <a:ext cx="76866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81000" y="2149475"/>
            <a:ext cx="20843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Frecuencia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238625" y="6362700"/>
            <a:ext cx="10620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Valor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09" name="Rectangle 10"/>
          <p:cNvSpPr>
            <a:spLocks noChangeArrowheads="1"/>
          </p:cNvSpPr>
          <p:nvPr/>
        </p:nvSpPr>
        <p:spPr bwMode="auto">
          <a:xfrm>
            <a:off x="2743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0" name="Rectangle 11"/>
          <p:cNvSpPr>
            <a:spLocks noChangeArrowheads="1"/>
          </p:cNvSpPr>
          <p:nvPr/>
        </p:nvSpPr>
        <p:spPr bwMode="auto">
          <a:xfrm>
            <a:off x="3505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1" name="Rectangle 12"/>
          <p:cNvSpPr>
            <a:spLocks noChangeArrowheads="1"/>
          </p:cNvSpPr>
          <p:nvPr/>
        </p:nvSpPr>
        <p:spPr bwMode="auto">
          <a:xfrm>
            <a:off x="3505200" y="4054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4267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3" name="Rectangle 14"/>
          <p:cNvSpPr>
            <a:spLocks noChangeArrowheads="1"/>
          </p:cNvSpPr>
          <p:nvPr/>
        </p:nvSpPr>
        <p:spPr bwMode="auto">
          <a:xfrm>
            <a:off x="4267200" y="4054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4" name="Rectangle 15"/>
          <p:cNvSpPr>
            <a:spLocks noChangeArrowheads="1"/>
          </p:cNvSpPr>
          <p:nvPr/>
        </p:nvSpPr>
        <p:spPr bwMode="auto">
          <a:xfrm>
            <a:off x="4267200" y="3292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5" name="Rectangle 16"/>
          <p:cNvSpPr>
            <a:spLocks noChangeArrowheads="1"/>
          </p:cNvSpPr>
          <p:nvPr/>
        </p:nvSpPr>
        <p:spPr bwMode="auto">
          <a:xfrm>
            <a:off x="5029200" y="4816475"/>
            <a:ext cx="762000" cy="762000"/>
          </a:xfrm>
          <a:prstGeom prst="rect">
            <a:avLst/>
          </a:prstGeom>
          <a:gradFill rotWithShape="0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1516" name="Text Box 17"/>
          <p:cNvSpPr txBox="1">
            <a:spLocks noChangeArrowheads="1"/>
          </p:cNvSpPr>
          <p:nvPr/>
        </p:nvSpPr>
        <p:spPr bwMode="auto">
          <a:xfrm>
            <a:off x="3001963" y="5654675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1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17" name="Text Box 18"/>
          <p:cNvSpPr txBox="1">
            <a:spLocks noChangeArrowheads="1"/>
          </p:cNvSpPr>
          <p:nvPr/>
        </p:nvSpPr>
        <p:spPr bwMode="auto">
          <a:xfrm>
            <a:off x="3794125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2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18" name="Text Box 19"/>
          <p:cNvSpPr txBox="1">
            <a:spLocks noChangeArrowheads="1"/>
          </p:cNvSpPr>
          <p:nvPr/>
        </p:nvSpPr>
        <p:spPr bwMode="auto">
          <a:xfrm>
            <a:off x="4586288" y="5654675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3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19" name="Text Box 20"/>
          <p:cNvSpPr txBox="1">
            <a:spLocks noChangeArrowheads="1"/>
          </p:cNvSpPr>
          <p:nvPr/>
        </p:nvSpPr>
        <p:spPr bwMode="auto">
          <a:xfrm>
            <a:off x="5378450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4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0" name="Text Box 21"/>
          <p:cNvSpPr txBox="1">
            <a:spLocks noChangeArrowheads="1"/>
          </p:cNvSpPr>
          <p:nvPr/>
        </p:nvSpPr>
        <p:spPr bwMode="auto">
          <a:xfrm>
            <a:off x="2209800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0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1" name="Text Box 22"/>
          <p:cNvSpPr txBox="1">
            <a:spLocks noChangeArrowheads="1"/>
          </p:cNvSpPr>
          <p:nvPr/>
        </p:nvSpPr>
        <p:spPr bwMode="auto">
          <a:xfrm>
            <a:off x="6172200" y="5654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5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2" name="Line 23"/>
          <p:cNvSpPr>
            <a:spLocks noChangeShapeType="1"/>
          </p:cNvSpPr>
          <p:nvPr/>
        </p:nvSpPr>
        <p:spPr bwMode="auto">
          <a:xfrm>
            <a:off x="2286000" y="5654675"/>
            <a:ext cx="4648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1523" name="Line 24"/>
          <p:cNvSpPr>
            <a:spLocks noChangeShapeType="1"/>
          </p:cNvSpPr>
          <p:nvPr/>
        </p:nvSpPr>
        <p:spPr bwMode="auto">
          <a:xfrm flipV="1">
            <a:off x="2286000" y="2606675"/>
            <a:ext cx="0" cy="3048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1524" name="Text Box 25"/>
          <p:cNvSpPr txBox="1">
            <a:spLocks noChangeArrowheads="1"/>
          </p:cNvSpPr>
          <p:nvPr/>
        </p:nvSpPr>
        <p:spPr bwMode="auto">
          <a:xfrm>
            <a:off x="1752600" y="52736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0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5" name="Text Box 26"/>
          <p:cNvSpPr txBox="1">
            <a:spLocks noChangeArrowheads="1"/>
          </p:cNvSpPr>
          <p:nvPr/>
        </p:nvSpPr>
        <p:spPr bwMode="auto">
          <a:xfrm>
            <a:off x="1752600" y="44862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1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6" name="Text Box 27"/>
          <p:cNvSpPr txBox="1">
            <a:spLocks noChangeArrowheads="1"/>
          </p:cNvSpPr>
          <p:nvPr/>
        </p:nvSpPr>
        <p:spPr bwMode="auto">
          <a:xfrm>
            <a:off x="1752600" y="36988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2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7" name="Text Box 28"/>
          <p:cNvSpPr txBox="1">
            <a:spLocks noChangeArrowheads="1"/>
          </p:cNvSpPr>
          <p:nvPr/>
        </p:nvSpPr>
        <p:spPr bwMode="auto">
          <a:xfrm>
            <a:off x="1752600" y="2911475"/>
            <a:ext cx="38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3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1528" name="Text Box 29"/>
          <p:cNvSpPr txBox="1">
            <a:spLocks noChangeArrowheads="1"/>
          </p:cNvSpPr>
          <p:nvPr/>
        </p:nvSpPr>
        <p:spPr bwMode="auto">
          <a:xfrm>
            <a:off x="3305175" y="1593850"/>
            <a:ext cx="22463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>
                <a:latin typeface="Arial" charset="0"/>
                <a:cs typeface="Arial" charset="0"/>
              </a:rPr>
              <a:t>Histograma</a:t>
            </a:r>
          </a:p>
          <a:p>
            <a:r>
              <a:rPr lang="es-ES_tradnl" sz="2800">
                <a:latin typeface="Arial" charset="0"/>
                <a:cs typeface="Arial" charset="0"/>
              </a:rPr>
              <a:t>(distribución)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21529" name="AutoShape 30"/>
          <p:cNvSpPr>
            <a:spLocks/>
          </p:cNvSpPr>
          <p:nvPr/>
        </p:nvSpPr>
        <p:spPr bwMode="auto">
          <a:xfrm>
            <a:off x="6710363" y="2784475"/>
            <a:ext cx="1366837" cy="609600"/>
          </a:xfrm>
          <a:prstGeom prst="borderCallout2">
            <a:avLst>
              <a:gd name="adj1" fmla="val 18750"/>
              <a:gd name="adj2" fmla="val -5574"/>
              <a:gd name="adj3" fmla="val 18750"/>
              <a:gd name="adj4" fmla="val -74449"/>
              <a:gd name="adj5" fmla="val 80468"/>
              <a:gd name="adj6" fmla="val -145991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_tradnl" sz="2800" b="1">
                <a:latin typeface="Arial" charset="0"/>
                <a:cs typeface="Arial" charset="0"/>
              </a:rPr>
              <a:t>Moda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6" name="2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33"/>
          <p:cNvSpPr>
            <a:spLocks noChangeArrowheads="1"/>
          </p:cNvSpPr>
          <p:nvPr/>
        </p:nvSpPr>
        <p:spPr bwMode="auto">
          <a:xfrm>
            <a:off x="3733800" y="5637213"/>
            <a:ext cx="457200" cy="381000"/>
          </a:xfrm>
          <a:prstGeom prst="ellips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1457325" y="476250"/>
            <a:ext cx="7686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2532" name="Text Box 25"/>
          <p:cNvSpPr txBox="1">
            <a:spLocks noChangeArrowheads="1"/>
          </p:cNvSpPr>
          <p:nvPr/>
        </p:nvSpPr>
        <p:spPr bwMode="auto">
          <a:xfrm>
            <a:off x="533400" y="1476375"/>
            <a:ext cx="6630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200" b="1">
                <a:latin typeface="Arial" charset="0"/>
                <a:cs typeface="Arial" charset="0"/>
              </a:rPr>
              <a:t>Valores de la distribución:</a:t>
            </a:r>
            <a:endParaRPr lang="es-MX" sz="3200" b="1">
              <a:latin typeface="Arial" charset="0"/>
              <a:cs typeface="Arial" charset="0"/>
            </a:endParaRPr>
          </a:p>
        </p:txBody>
      </p:sp>
      <p:sp>
        <p:nvSpPr>
          <p:cNvPr id="22533" name="Text Box 27"/>
          <p:cNvSpPr txBox="1">
            <a:spLocks noChangeArrowheads="1"/>
          </p:cNvSpPr>
          <p:nvPr/>
        </p:nvSpPr>
        <p:spPr bwMode="auto">
          <a:xfrm>
            <a:off x="838200" y="2132013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52500" indent="-952500"/>
            <a:r>
              <a:rPr lang="es-ES_tradnl" sz="2000" u="sng">
                <a:latin typeface="Arial" charset="0"/>
                <a:cs typeface="Arial" charset="0"/>
              </a:rPr>
              <a:t>Moda:</a:t>
            </a:r>
            <a:r>
              <a:rPr lang="es-ES_tradnl" sz="2000">
                <a:latin typeface="Arial" charset="0"/>
                <a:cs typeface="Arial" charset="0"/>
              </a:rPr>
              <a:t> Es el valor que tiene frecuencia más alta (en nuestro ejemplo 3)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2534" name="Text Box 28"/>
          <p:cNvSpPr txBox="1">
            <a:spLocks noChangeArrowheads="1"/>
          </p:cNvSpPr>
          <p:nvPr/>
        </p:nvSpPr>
        <p:spPr bwMode="auto">
          <a:xfrm>
            <a:off x="762000" y="3122613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30325" indent="-1330325"/>
            <a:r>
              <a:rPr lang="es-ES_tradnl" sz="2000" u="sng">
                <a:latin typeface="Arial" charset="0"/>
                <a:cs typeface="Arial" charset="0"/>
              </a:rPr>
              <a:t>Mediana:</a:t>
            </a:r>
            <a:r>
              <a:rPr lang="es-ES_tradnl" sz="2000">
                <a:latin typeface="Arial" charset="0"/>
                <a:cs typeface="Arial" charset="0"/>
              </a:rPr>
              <a:t> Es el valor del dato intermedio cuando se acomodan los datos en orden de sus valores</a:t>
            </a:r>
            <a:endParaRPr lang="es-MX" sz="2000">
              <a:latin typeface="Arial" charset="0"/>
              <a:cs typeface="Arial" charset="0"/>
            </a:endParaRPr>
          </a:p>
        </p:txBody>
      </p:sp>
      <p:sp>
        <p:nvSpPr>
          <p:cNvPr id="22535" name="Text Box 29"/>
          <p:cNvSpPr txBox="1">
            <a:spLocks noChangeArrowheads="1"/>
          </p:cNvSpPr>
          <p:nvPr/>
        </p:nvSpPr>
        <p:spPr bwMode="auto">
          <a:xfrm>
            <a:off x="3048000" y="4494213"/>
            <a:ext cx="327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4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6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7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5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6" name="Text Box 30"/>
          <p:cNvSpPr txBox="1">
            <a:spLocks noChangeArrowheads="1"/>
          </p:cNvSpPr>
          <p:nvPr/>
        </p:nvSpPr>
        <p:spPr bwMode="auto">
          <a:xfrm>
            <a:off x="1905000" y="4189413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Lances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7" name="Text Box 31"/>
          <p:cNvSpPr txBox="1">
            <a:spLocks noChangeArrowheads="1"/>
          </p:cNvSpPr>
          <p:nvPr/>
        </p:nvSpPr>
        <p:spPr bwMode="auto">
          <a:xfrm>
            <a:off x="4114800" y="4189413"/>
            <a:ext cx="811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Valor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8" name="Text Box 32"/>
          <p:cNvSpPr txBox="1">
            <a:spLocks noChangeArrowheads="1"/>
          </p:cNvSpPr>
          <p:nvPr/>
        </p:nvSpPr>
        <p:spPr bwMode="auto">
          <a:xfrm>
            <a:off x="3810000" y="4494213"/>
            <a:ext cx="327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000" b="1">
                <a:latin typeface="Arial" charset="0"/>
                <a:cs typeface="Arial" charset="0"/>
              </a:rPr>
              <a:t>1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2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3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4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22539" name="AutoShape 34"/>
          <p:cNvSpPr>
            <a:spLocks/>
          </p:cNvSpPr>
          <p:nvPr/>
        </p:nvSpPr>
        <p:spPr bwMode="auto">
          <a:xfrm>
            <a:off x="6100763" y="5048250"/>
            <a:ext cx="2052637" cy="609600"/>
          </a:xfrm>
          <a:prstGeom prst="accentCallout2">
            <a:avLst>
              <a:gd name="adj1" fmla="val 18750"/>
              <a:gd name="adj2" fmla="val -3713"/>
              <a:gd name="adj3" fmla="val 18750"/>
              <a:gd name="adj4" fmla="val -46560"/>
              <a:gd name="adj5" fmla="val 127606"/>
              <a:gd name="adj6" fmla="val -91106"/>
            </a:avLst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s-ES_tradnl" sz="2000" b="1">
                <a:latin typeface="Arial" charset="0"/>
                <a:cs typeface="Arial" charset="0"/>
              </a:rPr>
              <a:t>Mediana</a:t>
            </a:r>
            <a:endParaRPr lang="es-MX" sz="2000" b="1">
              <a:latin typeface="Arial" charset="0"/>
              <a:cs typeface="Arial" charset="0"/>
            </a:endParaRP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</p:spTree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1431925"/>
            <a:ext cx="495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Valores de la distribución: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0" y="2117725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67013" indent="-2767013" algn="just"/>
            <a:r>
              <a:rPr lang="es-ES_tradnl" sz="2800" u="sng">
                <a:latin typeface="Arial" charset="0"/>
                <a:cs typeface="Arial" charset="0"/>
              </a:rPr>
              <a:t>Media (o promedio):</a:t>
            </a:r>
            <a:r>
              <a:rPr lang="es-ES_tradnl" sz="2800">
                <a:latin typeface="Arial" charset="0"/>
                <a:cs typeface="Arial" charset="0"/>
              </a:rPr>
              <a:t> Es la suma de los valores de las observaciones entre el número de observaciones.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1066800" y="3946525"/>
            <a:ext cx="4040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3 + 2 + 2 + 1 + 4 + 3 + 3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Line 13"/>
          <p:cNvSpPr>
            <a:spLocks noChangeShapeType="1"/>
          </p:cNvSpPr>
          <p:nvPr/>
        </p:nvSpPr>
        <p:spPr bwMode="auto">
          <a:xfrm>
            <a:off x="838200" y="470852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2981325" y="486092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6375400" y="3946525"/>
            <a:ext cx="58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18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6477000" y="478472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61" name="Line 17"/>
          <p:cNvSpPr>
            <a:spLocks noChangeShapeType="1"/>
          </p:cNvSpPr>
          <p:nvPr/>
        </p:nvSpPr>
        <p:spPr bwMode="auto">
          <a:xfrm>
            <a:off x="6172200" y="4708525"/>
            <a:ext cx="990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562" name="Text Box 18"/>
          <p:cNvSpPr txBox="1">
            <a:spLocks noChangeArrowheads="1"/>
          </p:cNvSpPr>
          <p:nvPr/>
        </p:nvSpPr>
        <p:spPr bwMode="auto">
          <a:xfrm>
            <a:off x="5680075" y="4433888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=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23563" name="Text Box 19"/>
          <p:cNvSpPr txBox="1">
            <a:spLocks noChangeArrowheads="1"/>
          </p:cNvSpPr>
          <p:nvPr/>
        </p:nvSpPr>
        <p:spPr bwMode="auto">
          <a:xfrm>
            <a:off x="7162800" y="4403725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latin typeface="Arial" charset="0"/>
                <a:cs typeface="Arial" charset="0"/>
              </a:rPr>
              <a:t>=</a:t>
            </a:r>
            <a:endParaRPr lang="es-MX" sz="2800" b="1">
              <a:latin typeface="Arial" charset="0"/>
              <a:cs typeface="Arial" charset="0"/>
            </a:endParaRPr>
          </a:p>
        </p:txBody>
      </p:sp>
      <p:sp>
        <p:nvSpPr>
          <p:cNvPr id="45076" name="Text Box 20"/>
          <p:cNvSpPr txBox="1">
            <a:spLocks noChangeArrowheads="1"/>
          </p:cNvSpPr>
          <p:nvPr/>
        </p:nvSpPr>
        <p:spPr bwMode="auto">
          <a:xfrm>
            <a:off x="7772400" y="4403725"/>
            <a:ext cx="885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2.75</a:t>
            </a:r>
            <a:endParaRPr lang="es-MX" sz="2800" b="1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Text Box 2"/>
          <p:cNvSpPr txBox="1">
            <a:spLocks noChangeArrowheads="1"/>
          </p:cNvSpPr>
          <p:nvPr/>
        </p:nvSpPr>
        <p:spPr bwMode="auto">
          <a:xfrm>
            <a:off x="1457325" y="476250"/>
            <a:ext cx="7686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Observaciones Estadísticas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sz="3600" b="1" smtClean="0">
                <a:cs typeface="Arial" charset="0"/>
              </a:rPr>
              <a:t>Investigación y desarrollo experimental</a:t>
            </a:r>
            <a:endParaRPr lang="es-ES" sz="3600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412875"/>
            <a:ext cx="72009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dirty="0">
                <a:latin typeface="Arial" charset="0"/>
                <a:cs typeface="Arial" charset="0"/>
              </a:rPr>
              <a:t>La investigación y el desarrollo experimental (I+D) comprenden el trabajo creativo llevado a cabo de forma  sistemática para incrementar el volumen de conocimientos, incluido el conocimiento del hombre, la cultura y la sociedad, y el uso de esos conocimientos para crear nuevas </a:t>
            </a:r>
            <a:r>
              <a:rPr lang="es-ES" sz="2800" dirty="0" smtClean="0">
                <a:latin typeface="Arial" charset="0"/>
                <a:cs typeface="Arial" charset="0"/>
              </a:rPr>
              <a:t>aplicaciones.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endParaRPr lang="es-ES" sz="2800" dirty="0">
              <a:latin typeface="Arial" charset="0"/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343275" y="500063"/>
            <a:ext cx="58007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400" b="1">
                <a:latin typeface="Arial" charset="0"/>
                <a:cs typeface="Arial" charset="0"/>
              </a:rPr>
              <a:t>Encuesta de Opinión</a:t>
            </a:r>
            <a:endParaRPr lang="es-ES" sz="4400" b="1">
              <a:latin typeface="Arial" charset="0"/>
              <a:cs typeface="Arial" charset="0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685800" y="1339850"/>
            <a:ext cx="80772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7338" indent="-287338" algn="just"/>
            <a:r>
              <a:rPr lang="es-ES_tradnl" sz="2800">
                <a:latin typeface="Arial" charset="0"/>
                <a:cs typeface="Arial" charset="0"/>
              </a:rPr>
              <a:t>   Método estadístico para medir la percepción que un universo de individuos tiene sobre un tema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Miden percepción, no realidad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Son fotografías de procesos dinámicos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El diseño de la muestra define la calidad de los resultados</a:t>
            </a:r>
          </a:p>
          <a:p>
            <a:pPr marL="287338" indent="-287338" algn="just">
              <a:lnSpc>
                <a:spcPct val="150000"/>
              </a:lnSpc>
              <a:buFontTx/>
              <a:buChar char="•"/>
            </a:pPr>
            <a:r>
              <a:rPr lang="es-ES_tradnl" sz="2800">
                <a:latin typeface="Arial" charset="0"/>
                <a:cs typeface="Arial" charset="0"/>
              </a:rPr>
              <a:t>Las preguntas inducen ruido</a:t>
            </a:r>
            <a:endParaRPr lang="es-MX" sz="2800">
              <a:latin typeface="Arial" charset="0"/>
              <a:cs typeface="Arial" charset="0"/>
            </a:endParaRPr>
          </a:p>
        </p:txBody>
      </p:sp>
      <p:pic>
        <p:nvPicPr>
          <p:cNvPr id="24580" name="Picture 15" descr="G:\imagenes\GENTE\ESTU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4833938"/>
            <a:ext cx="2700337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20</a:t>
            </a:fld>
            <a:endParaRPr lang="es-ES"/>
          </a:p>
        </p:txBody>
      </p:sp>
    </p:spTree>
  </p:cSld>
  <p:clrMapOvr>
    <a:masterClrMapping/>
  </p:clrMapOvr>
  <p:transition>
    <p:cover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900113" y="1989138"/>
            <a:ext cx="72723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Con innovación tecnológica se designa la incorporación del conocimiento científico y tecnológico, propio o ajeno, con el objeto de crear o modificar un proceso productivo, un artefacto, una máquina, para cumplir un fin valioso para una sociedad. </a:t>
            </a:r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25603" name="Rettangolo 3"/>
          <p:cNvSpPr>
            <a:spLocks noChangeArrowheads="1"/>
          </p:cNvSpPr>
          <p:nvPr/>
        </p:nvSpPr>
        <p:spPr bwMode="auto">
          <a:xfrm>
            <a:off x="2484438" y="476250"/>
            <a:ext cx="6731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4400" b="1">
                <a:latin typeface="Arial" charset="0"/>
                <a:cs typeface="Arial" charset="0"/>
              </a:rPr>
              <a:t>Innovación Tecnológica </a:t>
            </a:r>
            <a:endParaRPr lang="it-IT" sz="4400" b="1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202D2-4AEF-4C2A-AB4F-2DE1566234DA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smtClean="0"/>
              <a:t>Bunge M., La </a:t>
            </a:r>
            <a:r>
              <a:rPr lang="en-US" sz="2800" dirty="0" err="1" smtClean="0"/>
              <a:t>Ciencia</a:t>
            </a:r>
            <a:r>
              <a:rPr lang="en-US" sz="2800" dirty="0" smtClean="0"/>
              <a:t>,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Método</a:t>
            </a:r>
            <a:r>
              <a:rPr lang="en-US" sz="2800" dirty="0" smtClean="0"/>
              <a:t> y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Filosofía</a:t>
            </a:r>
            <a:r>
              <a:rPr lang="en-US" sz="2800" dirty="0" smtClean="0"/>
              <a:t>, </a:t>
            </a:r>
            <a:endParaRPr lang="es-ES" sz="2800" dirty="0" smtClean="0"/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sz="3600" b="1" smtClean="0">
                <a:cs typeface="Arial" charset="0"/>
              </a:rPr>
              <a:t>Investigación y desarrollo experimental</a:t>
            </a:r>
            <a:endParaRPr lang="es-ES" sz="3600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412875"/>
            <a:ext cx="72009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dirty="0" smtClean="0">
                <a:latin typeface="Arial" charset="0"/>
                <a:cs typeface="Arial" charset="0"/>
              </a:rPr>
              <a:t>El </a:t>
            </a:r>
            <a:r>
              <a:rPr lang="es-ES" sz="2800" dirty="0">
                <a:latin typeface="Arial" charset="0"/>
                <a:cs typeface="Arial" charset="0"/>
              </a:rPr>
              <a:t>término I+D engloba tres actividades</a:t>
            </a:r>
            <a:r>
              <a:rPr lang="es-ES" sz="2800" dirty="0" smtClean="0">
                <a:latin typeface="Arial" charset="0"/>
                <a:cs typeface="Arial" charset="0"/>
              </a:rPr>
              <a:t>:</a:t>
            </a:r>
          </a:p>
          <a:p>
            <a:pPr marL="514350" indent="-514350" algn="just">
              <a:spcBef>
                <a:spcPct val="50000"/>
              </a:spcBef>
              <a:buAutoNum type="arabicPeriod"/>
            </a:pPr>
            <a:r>
              <a:rPr lang="es-ES" sz="2800" dirty="0" smtClean="0">
                <a:latin typeface="Arial" charset="0"/>
                <a:cs typeface="Arial" charset="0"/>
              </a:rPr>
              <a:t>Investigación básica</a:t>
            </a:r>
          </a:p>
          <a:p>
            <a:pPr marL="514350" indent="-514350" algn="just">
              <a:spcBef>
                <a:spcPct val="50000"/>
              </a:spcBef>
              <a:buAutoNum type="arabicPeriod"/>
            </a:pPr>
            <a:r>
              <a:rPr lang="es-ES" sz="2800" dirty="0" smtClean="0">
                <a:latin typeface="Arial" charset="0"/>
                <a:cs typeface="Arial" charset="0"/>
              </a:rPr>
              <a:t>Investigación aplicada</a:t>
            </a:r>
          </a:p>
          <a:p>
            <a:pPr marL="514350" indent="-514350" algn="just">
              <a:spcBef>
                <a:spcPct val="50000"/>
              </a:spcBef>
              <a:buAutoNum type="arabicPeriod"/>
            </a:pPr>
            <a:r>
              <a:rPr lang="es-ES" sz="2800" dirty="0" smtClean="0">
                <a:latin typeface="Arial" charset="0"/>
                <a:cs typeface="Arial" charset="0"/>
              </a:rPr>
              <a:t>Desarrollo </a:t>
            </a:r>
            <a:r>
              <a:rPr lang="es-ES" sz="2800" dirty="0">
                <a:latin typeface="Arial" charset="0"/>
                <a:cs typeface="Arial" charset="0"/>
              </a:rPr>
              <a:t>experimental.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b="1" smtClean="0">
                <a:cs typeface="Arial" charset="0"/>
              </a:rPr>
              <a:t>Investigación Básica</a:t>
            </a:r>
            <a:endParaRPr lang="es-ES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978025"/>
            <a:ext cx="72009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La  investigación básica  consiste en trabajos experimentales o teóricos que se emprenden principalmente  para obtener nuevos conocimientos acerca de los fundamentos de los fenómenos y hechos observables, sin pensar en darles ninguna aplicación o utilización determinada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b="1" smtClean="0">
                <a:cs typeface="Arial" charset="0"/>
              </a:rPr>
              <a:t>Investigación Aplicada</a:t>
            </a:r>
            <a:endParaRPr lang="es-ES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1978025"/>
            <a:ext cx="72009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La investigación aplicada consiste también en trabajos originales realizados para adquirir nuevos conocimientos; sin embargo, está dirigida fundamentalmente hacia un objetivo práctico específico.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b="1" smtClean="0">
                <a:cs typeface="Arial" charset="0"/>
              </a:rPr>
              <a:t>Desarrollo Experimental</a:t>
            </a:r>
            <a:endParaRPr lang="es-ES" b="1" smtClean="0">
              <a:cs typeface="Arial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2049463"/>
            <a:ext cx="73437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El desarrollo experimental consiste en trabajos sistemáticos que aprovechan los conocimientos existentes obtenidos de la investigación y/o la experiencia, y está dirigido a la producción de nuevos materiales o productos; a la puesta en marcha de nuevos procesos, sistemas y servicios, o a la mejora sustancial de los ya existentes. 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47688"/>
            <a:ext cx="9036050" cy="577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ES" b="1" smtClean="0">
                <a:cs typeface="Arial" charset="0"/>
              </a:rPr>
              <a:t>Desarrollo Tecnológico</a:t>
            </a: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2049463"/>
            <a:ext cx="73437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Abarca la utilización de distintos conocimientos científicos para la producción de materiales, procedimientos, sistemas o servicios nuevos o mejoras substanciales. Su primer objetivo consiste en lanzar al mercado una novedad o una mejora concreta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 autoUpdateAnimBg="0"/>
      <p:bldP spid="13005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2049463"/>
            <a:ext cx="7343775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dirty="0">
                <a:latin typeface="Arial" charset="0"/>
                <a:cs typeface="Arial" charset="0"/>
              </a:rPr>
              <a:t>El desarrollo de software se clasifica como I+D en tanto comporte un avance científico o tecnológico, o la solución sistemática de un problema </a:t>
            </a:r>
            <a:r>
              <a:rPr lang="es-ES" sz="2800" dirty="0" smtClean="0">
                <a:latin typeface="Arial" charset="0"/>
                <a:cs typeface="Arial" charset="0"/>
              </a:rPr>
              <a:t>científico/tecnológico.</a:t>
            </a:r>
          </a:p>
          <a:p>
            <a:pPr algn="just">
              <a:spcBef>
                <a:spcPct val="50000"/>
              </a:spcBef>
            </a:pPr>
            <a:r>
              <a:rPr lang="es-ES" sz="2800" dirty="0" smtClean="0">
                <a:latin typeface="Arial" charset="0"/>
                <a:cs typeface="Arial" charset="0"/>
              </a:rPr>
              <a:t>El </a:t>
            </a:r>
            <a:r>
              <a:rPr lang="es-ES" sz="2800" dirty="0">
                <a:latin typeface="Arial" charset="0"/>
                <a:cs typeface="Arial" charset="0"/>
              </a:rPr>
              <a:t>desarrollo de servicios se clasifica como I+D si tiene como resultado un nuevo conocimiento o si implica el uso de un conocimiento nuevo para generar nuevas aplicaciones.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476250"/>
            <a:ext cx="9036050" cy="5762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CO" sz="4400" b="1" dirty="0">
                <a:latin typeface="+mj-lt"/>
                <a:ea typeface="+mj-ea"/>
                <a:cs typeface="Arial" charset="0"/>
              </a:rPr>
              <a:t>Investigación y </a:t>
            </a:r>
            <a:r>
              <a:rPr lang="es-CO" sz="4400" b="1" dirty="0" smtClean="0">
                <a:latin typeface="+mj-lt"/>
                <a:ea typeface="+mj-ea"/>
                <a:cs typeface="Arial" charset="0"/>
              </a:rPr>
              <a:t>desarrollo Experimental</a:t>
            </a:r>
            <a:endParaRPr lang="es-ES" sz="4400" b="1" dirty="0">
              <a:latin typeface="+mj-lt"/>
              <a:ea typeface="+mj-ea"/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autoUpdateAnimBg="0"/>
      <p:bldP spid="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827088" y="1916113"/>
            <a:ext cx="76327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construcción y prueba de un </a:t>
            </a:r>
            <a:r>
              <a:rPr lang="es-ES" sz="2800" b="1" dirty="0">
                <a:latin typeface="Arial" charset="0"/>
                <a:cs typeface="Arial" charset="0"/>
              </a:rPr>
              <a:t>prototipo</a:t>
            </a:r>
            <a:r>
              <a:rPr lang="es-ES" sz="2800" dirty="0">
                <a:latin typeface="Arial" charset="0"/>
                <a:cs typeface="Arial" charset="0"/>
              </a:rPr>
              <a:t> se clasifica como I+D siempre que su objetivo primordial sea conseguir mejoras. 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>
                <a:latin typeface="Arial" charset="0"/>
                <a:cs typeface="Arial" charset="0"/>
              </a:rPr>
              <a:t>Un prototipo es un modelo original (o una situación de prueba) que incluye todas las características técnicas y funciones del producto o proceso nuevo. La aceptación de un prototipo normalmente significa que finaliza la fase de desarrollo experimental y empiezan otras fases del proceso de innovación.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476250"/>
            <a:ext cx="9036050" cy="5762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s-CO" sz="4400" b="1" dirty="0">
                <a:latin typeface="+mj-lt"/>
                <a:ea typeface="+mj-ea"/>
                <a:cs typeface="Arial" charset="0"/>
              </a:rPr>
              <a:t>Investigación y </a:t>
            </a:r>
            <a:r>
              <a:rPr lang="es-CO" sz="4400" b="1" dirty="0" smtClean="0">
                <a:latin typeface="+mj-lt"/>
                <a:ea typeface="+mj-ea"/>
                <a:cs typeface="Arial" charset="0"/>
              </a:rPr>
              <a:t>D</a:t>
            </a:r>
            <a:r>
              <a:rPr lang="es-CO" sz="4400" b="1" dirty="0" smtClean="0">
                <a:latin typeface="+mj-lt"/>
                <a:ea typeface="+mj-ea"/>
                <a:cs typeface="Arial" charset="0"/>
              </a:rPr>
              <a:t>esarrollo </a:t>
            </a:r>
            <a:r>
              <a:rPr lang="es-CO" sz="4400" b="1" dirty="0" smtClean="0">
                <a:latin typeface="+mj-lt"/>
                <a:ea typeface="+mj-ea"/>
                <a:cs typeface="Arial" charset="0"/>
              </a:rPr>
              <a:t>E</a:t>
            </a:r>
            <a:r>
              <a:rPr lang="es-CO" sz="4400" b="1" dirty="0" smtClean="0">
                <a:latin typeface="+mj-lt"/>
                <a:ea typeface="+mj-ea"/>
                <a:cs typeface="Arial" charset="0"/>
              </a:rPr>
              <a:t>xperimental</a:t>
            </a:r>
            <a:endParaRPr lang="es-ES" sz="4400" b="1" dirty="0">
              <a:latin typeface="+mj-lt"/>
              <a:ea typeface="+mj-ea"/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6D07E-EC27-4488-AD8E-0B83ED0D7A6F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autoUpdateAnimBg="0"/>
      <p:bldP spid="7" grpId="0" animBg="1" autoUpdateAnimBg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</TotalTime>
  <Words>766</Words>
  <Application>Microsoft Office PowerPoint</Application>
  <PresentationFormat>Presentación en pantalla (4:3)</PresentationFormat>
  <Paragraphs>173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di Office</vt:lpstr>
      <vt:lpstr>Diapositiva 1</vt:lpstr>
      <vt:lpstr>Investigación y desarrollo experimental</vt:lpstr>
      <vt:lpstr>Investigación y desarrollo experimental</vt:lpstr>
      <vt:lpstr>Investigación Básica</vt:lpstr>
      <vt:lpstr>Investigación Aplicada</vt:lpstr>
      <vt:lpstr>Desarrollo Experimental</vt:lpstr>
      <vt:lpstr>Desarrollo Tecnológico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71</cp:revision>
  <dcterms:created xsi:type="dcterms:W3CDTF">2001-11-09T19:59:32Z</dcterms:created>
  <dcterms:modified xsi:type="dcterms:W3CDTF">2009-11-09T10:19:04Z</dcterms:modified>
</cp:coreProperties>
</file>